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6" r:id="rId3"/>
    <p:sldId id="257" r:id="rId4"/>
    <p:sldId id="258" r:id="rId5"/>
    <p:sldId id="259" r:id="rId6"/>
    <p:sldId id="262" r:id="rId7"/>
    <p:sldId id="260" r:id="rId8"/>
    <p:sldId id="263" r:id="rId9"/>
    <p:sldId id="264" r:id="rId10"/>
    <p:sldId id="261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133F"/>
    <a:srgbClr val="80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F3EF21-7456-4750-B076-135C950E68E8}" type="doc">
      <dgm:prSet loTypeId="urn:microsoft.com/office/officeart/2005/8/layout/target3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en-GB"/>
        </a:p>
      </dgm:t>
    </dgm:pt>
    <dgm:pt modelId="{8324E833-3C4F-4EFF-A6CD-BA73F0F4A0B4}">
      <dgm:prSet custT="1"/>
      <dgm:spPr/>
      <dgm:t>
        <a:bodyPr/>
        <a:lstStyle/>
        <a:p>
          <a:pPr rtl="0"/>
          <a:r>
            <a:rPr lang="en-US" sz="3200" b="1" i="1" dirty="0" smtClean="0">
              <a:solidFill>
                <a:srgbClr val="800000"/>
              </a:solidFill>
              <a:latin typeface="Algerian" pitchFamily="82" charset="0"/>
            </a:rPr>
            <a:t>Good research should be logical</a:t>
          </a:r>
          <a:r>
            <a:rPr lang="en-US" sz="3000" b="1" i="1" dirty="0" smtClean="0">
              <a:solidFill>
                <a:srgbClr val="800000"/>
              </a:solidFill>
            </a:rPr>
            <a:t>:</a:t>
          </a:r>
        </a:p>
        <a:p>
          <a:pPr rtl="0"/>
          <a:r>
            <a:rPr lang="en-US" sz="3000" b="1" i="1" dirty="0" smtClean="0">
              <a:solidFill>
                <a:srgbClr val="800000"/>
              </a:solidFill>
            </a:rPr>
            <a:t> Logical implies that research is guided by the rules of logical  reasoning and logical process of </a:t>
          </a:r>
          <a:r>
            <a:rPr lang="en-US" sz="3000" b="1" i="0" dirty="0" smtClean="0">
              <a:solidFill>
                <a:srgbClr val="800000"/>
              </a:solidFill>
            </a:rPr>
            <a:t>induction</a:t>
          </a:r>
          <a:r>
            <a:rPr lang="en-US" sz="3000" b="1" i="1" dirty="0" smtClean="0">
              <a:solidFill>
                <a:srgbClr val="800000"/>
              </a:solidFill>
            </a:rPr>
            <a:t> and deduction which is considered  a valuable in  carrying out research. Induction is a process of reasoning from a part to the whole whereas deduction is the process of reasoning from some premise to a conclusion.</a:t>
          </a:r>
          <a:endParaRPr lang="en-GB" sz="3000" b="1" i="1" dirty="0">
            <a:solidFill>
              <a:srgbClr val="800000"/>
            </a:solidFill>
          </a:endParaRPr>
        </a:p>
      </dgm:t>
    </dgm:pt>
    <dgm:pt modelId="{094704CD-FABF-40A1-9010-5DF1301DA8BA}" type="parTrans" cxnId="{C97A5C34-D555-4F31-AE0E-0C038B013D0B}">
      <dgm:prSet/>
      <dgm:spPr/>
      <dgm:t>
        <a:bodyPr/>
        <a:lstStyle/>
        <a:p>
          <a:endParaRPr lang="en-GB"/>
        </a:p>
      </dgm:t>
    </dgm:pt>
    <dgm:pt modelId="{A7479790-9307-476F-A1D9-48CC43E30829}" type="sibTrans" cxnId="{C97A5C34-D555-4F31-AE0E-0C038B013D0B}">
      <dgm:prSet/>
      <dgm:spPr/>
      <dgm:t>
        <a:bodyPr/>
        <a:lstStyle/>
        <a:p>
          <a:endParaRPr lang="en-GB"/>
        </a:p>
      </dgm:t>
    </dgm:pt>
    <dgm:pt modelId="{D7E4A1A6-35F8-4554-8195-356566911DE7}" type="pres">
      <dgm:prSet presAssocID="{A7F3EF21-7456-4750-B076-135C950E68E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313E980-F783-4EBF-BB0B-F4DCB75FFC02}" type="pres">
      <dgm:prSet presAssocID="{8324E833-3C4F-4EFF-A6CD-BA73F0F4A0B4}" presName="circle1" presStyleLbl="node1" presStyleIdx="0" presStyleCnt="1" custScaleX="106173" custScaleY="111722"/>
      <dgm:spPr/>
      <dgm:t>
        <a:bodyPr/>
        <a:lstStyle/>
        <a:p>
          <a:endParaRPr lang="en-GB"/>
        </a:p>
      </dgm:t>
    </dgm:pt>
    <dgm:pt modelId="{23396D22-87EC-4D95-891A-06B7EFB6D76A}" type="pres">
      <dgm:prSet presAssocID="{8324E833-3C4F-4EFF-A6CD-BA73F0F4A0B4}" presName="space" presStyleCnt="0"/>
      <dgm:spPr/>
      <dgm:t>
        <a:bodyPr/>
        <a:lstStyle/>
        <a:p>
          <a:endParaRPr lang="en-GB"/>
        </a:p>
      </dgm:t>
    </dgm:pt>
    <dgm:pt modelId="{34A50FF6-6A97-475D-9C33-BC19FF5C85D4}" type="pres">
      <dgm:prSet presAssocID="{8324E833-3C4F-4EFF-A6CD-BA73F0F4A0B4}" presName="rect1" presStyleLbl="alignAcc1" presStyleIdx="0" presStyleCnt="1" custScaleY="111722"/>
      <dgm:spPr/>
      <dgm:t>
        <a:bodyPr/>
        <a:lstStyle/>
        <a:p>
          <a:endParaRPr lang="en-GB"/>
        </a:p>
      </dgm:t>
    </dgm:pt>
    <dgm:pt modelId="{B0FA5C10-E76E-4A68-ADF3-0FF789A1BB03}" type="pres">
      <dgm:prSet presAssocID="{8324E833-3C4F-4EFF-A6CD-BA73F0F4A0B4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A1A8D34-8594-4CF0-BB9A-A13FE2B80D2B}" type="presOf" srcId="{A7F3EF21-7456-4750-B076-135C950E68E8}" destId="{D7E4A1A6-35F8-4554-8195-356566911DE7}" srcOrd="0" destOrd="0" presId="urn:microsoft.com/office/officeart/2005/8/layout/target3"/>
    <dgm:cxn modelId="{1F56243F-9333-4F81-A9A6-3F8085F2194D}" type="presOf" srcId="{8324E833-3C4F-4EFF-A6CD-BA73F0F4A0B4}" destId="{34A50FF6-6A97-475D-9C33-BC19FF5C85D4}" srcOrd="0" destOrd="0" presId="urn:microsoft.com/office/officeart/2005/8/layout/target3"/>
    <dgm:cxn modelId="{C97A5C34-D555-4F31-AE0E-0C038B013D0B}" srcId="{A7F3EF21-7456-4750-B076-135C950E68E8}" destId="{8324E833-3C4F-4EFF-A6CD-BA73F0F4A0B4}" srcOrd="0" destOrd="0" parTransId="{094704CD-FABF-40A1-9010-5DF1301DA8BA}" sibTransId="{A7479790-9307-476F-A1D9-48CC43E30829}"/>
    <dgm:cxn modelId="{4FBD716F-7119-4476-9184-6DE1C9E4DFF3}" type="presOf" srcId="{8324E833-3C4F-4EFF-A6CD-BA73F0F4A0B4}" destId="{B0FA5C10-E76E-4A68-ADF3-0FF789A1BB03}" srcOrd="1" destOrd="0" presId="urn:microsoft.com/office/officeart/2005/8/layout/target3"/>
    <dgm:cxn modelId="{91DE7E66-3083-4D63-B434-5DD1581842EE}" type="presParOf" srcId="{D7E4A1A6-35F8-4554-8195-356566911DE7}" destId="{C313E980-F783-4EBF-BB0B-F4DCB75FFC02}" srcOrd="0" destOrd="0" presId="urn:microsoft.com/office/officeart/2005/8/layout/target3"/>
    <dgm:cxn modelId="{9224B7A2-8045-4555-BE1F-68F46B8F9DD8}" type="presParOf" srcId="{D7E4A1A6-35F8-4554-8195-356566911DE7}" destId="{23396D22-87EC-4D95-891A-06B7EFB6D76A}" srcOrd="1" destOrd="0" presId="urn:microsoft.com/office/officeart/2005/8/layout/target3"/>
    <dgm:cxn modelId="{7B022A4A-EC70-4F65-919F-312A2B726EC8}" type="presParOf" srcId="{D7E4A1A6-35F8-4554-8195-356566911DE7}" destId="{34A50FF6-6A97-475D-9C33-BC19FF5C85D4}" srcOrd="2" destOrd="0" presId="urn:microsoft.com/office/officeart/2005/8/layout/target3"/>
    <dgm:cxn modelId="{6066ED1E-DDDB-44A8-9783-D3DDC1A328A1}" type="presParOf" srcId="{D7E4A1A6-35F8-4554-8195-356566911DE7}" destId="{B0FA5C10-E76E-4A68-ADF3-0FF789A1BB0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3E980-F783-4EBF-BB0B-F4DCB75FFC02}">
      <dsp:nvSpPr>
        <dsp:cNvPr id="0" name=""/>
        <dsp:cNvSpPr/>
      </dsp:nvSpPr>
      <dsp:spPr>
        <a:xfrm>
          <a:off x="-76201" y="533398"/>
          <a:ext cx="5242567" cy="5516564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A50FF6-6A97-475D-9C33-BC19FF5C85D4}">
      <dsp:nvSpPr>
        <dsp:cNvPr id="0" name=""/>
        <dsp:cNvSpPr/>
      </dsp:nvSpPr>
      <dsp:spPr>
        <a:xfrm>
          <a:off x="2545081" y="533398"/>
          <a:ext cx="5760719" cy="55165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i="1" kern="1200" dirty="0" smtClean="0">
              <a:solidFill>
                <a:srgbClr val="800000"/>
              </a:solidFill>
              <a:latin typeface="Algerian" pitchFamily="82" charset="0"/>
            </a:rPr>
            <a:t>Good research should be logical</a:t>
          </a:r>
          <a:r>
            <a:rPr lang="en-US" sz="3000" b="1" i="1" kern="1200" dirty="0" smtClean="0">
              <a:solidFill>
                <a:srgbClr val="800000"/>
              </a:solidFill>
            </a:rPr>
            <a:t>: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i="1" kern="1200" dirty="0" smtClean="0">
              <a:solidFill>
                <a:srgbClr val="800000"/>
              </a:solidFill>
            </a:rPr>
            <a:t> Logical implies that research is guided by the rules of logical  reasoning and logical process of </a:t>
          </a:r>
          <a:r>
            <a:rPr lang="en-US" sz="3000" b="1" i="0" kern="1200" dirty="0" smtClean="0">
              <a:solidFill>
                <a:srgbClr val="800000"/>
              </a:solidFill>
            </a:rPr>
            <a:t>induction</a:t>
          </a:r>
          <a:r>
            <a:rPr lang="en-US" sz="3000" b="1" i="1" kern="1200" dirty="0" smtClean="0">
              <a:solidFill>
                <a:srgbClr val="800000"/>
              </a:solidFill>
            </a:rPr>
            <a:t> and deduction which is considered  a valuable in  carrying out research. Induction is a process of reasoning from a part to the whole whereas deduction is the process of reasoning from some premise to a conclusion.</a:t>
          </a:r>
          <a:endParaRPr lang="en-GB" sz="3000" b="1" i="1" kern="1200" dirty="0">
            <a:solidFill>
              <a:srgbClr val="800000"/>
            </a:solidFill>
          </a:endParaRPr>
        </a:p>
      </dsp:txBody>
      <dsp:txXfrm>
        <a:off x="2545081" y="533398"/>
        <a:ext cx="5760719" cy="5516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7065-D4EF-42DA-8D41-F0077661C63B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8EB6-781D-43FF-AE10-23B55062E2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7065-D4EF-42DA-8D41-F0077661C63B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8EB6-781D-43FF-AE10-23B55062E2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7065-D4EF-42DA-8D41-F0077661C63B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8EB6-781D-43FF-AE10-23B55062E2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7065-D4EF-42DA-8D41-F0077661C63B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8EB6-781D-43FF-AE10-23B55062E2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7065-D4EF-42DA-8D41-F0077661C63B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8EB6-781D-43FF-AE10-23B55062E2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7065-D4EF-42DA-8D41-F0077661C63B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8EB6-781D-43FF-AE10-23B55062E2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7065-D4EF-42DA-8D41-F0077661C63B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8EB6-781D-43FF-AE10-23B55062E2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7065-D4EF-42DA-8D41-F0077661C63B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8EB6-781D-43FF-AE10-23B55062E2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7065-D4EF-42DA-8D41-F0077661C63B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8EB6-781D-43FF-AE10-23B55062E2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7065-D4EF-42DA-8D41-F0077661C63B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48EB6-781D-43FF-AE10-23B55062E2A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7065-D4EF-42DA-8D41-F0077661C63B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1F48EB6-781D-43FF-AE10-23B55062E2A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377065-D4EF-42DA-8D41-F0077661C63B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F48EB6-781D-43FF-AE10-23B55062E2A3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-7\Pictures\Cap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81000"/>
            <a:ext cx="6807200" cy="5834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4800" b="1" i="1" dirty="0" smtClean="0"/>
              <a:t>The procedural design ,complete frankness, adequate data analysis ,confined conclusion as well as greater confidence  in research properly.</a:t>
            </a:r>
            <a:br>
              <a:rPr lang="en-US" sz="4800" b="1" i="1" dirty="0" smtClean="0"/>
            </a:br>
            <a:endParaRPr lang="en-GB" sz="4800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828800"/>
          </a:xfr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/>
          <a:p>
            <a:pPr algn="justLow"/>
            <a:r>
              <a:rPr lang="en-US" sz="17000" b="1" i="1" dirty="0" smtClean="0">
                <a:solidFill>
                  <a:schemeClr val="tx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The End</a:t>
            </a:r>
            <a:endParaRPr lang="en-GB" sz="17000" dirty="0">
              <a:solidFill>
                <a:schemeClr val="tx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" name="Picture 2" descr="C:\Users\win-7\Pictures\Cap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57200"/>
            <a:ext cx="5638800" cy="57912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153912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latin typeface="Algerian" pitchFamily="82" charset="0"/>
              </a:rPr>
              <a:t>FACULTY  OF SOCIAL SCIENCE</a:t>
            </a:r>
            <a:br>
              <a:rPr lang="en-US" b="1" i="1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b="1" i="1" dirty="0" smtClean="0">
                <a:solidFill>
                  <a:srgbClr val="FF0000"/>
                </a:solidFill>
                <a:latin typeface="Algerian" pitchFamily="82" charset="0"/>
              </a:rPr>
              <a:t>M.A-POLITICAL SCIENCE</a:t>
            </a:r>
            <a:br>
              <a:rPr lang="en-US" b="1" i="1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b="1" i="1" dirty="0" smtClean="0">
                <a:solidFill>
                  <a:srgbClr val="FF0000"/>
                </a:solidFill>
                <a:latin typeface="Algerian" pitchFamily="82" charset="0"/>
              </a:rPr>
              <a:t> PPSC(PhD)-601</a:t>
            </a:r>
            <a:br>
              <a:rPr lang="en-US" b="1" i="1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b="1" i="1" dirty="0" smtClean="0">
                <a:solidFill>
                  <a:srgbClr val="FF0000"/>
                </a:solidFill>
                <a:latin typeface="Algerian" pitchFamily="82" charset="0"/>
              </a:rPr>
              <a:t> CRITERIA OF GOOD RESEARCH</a:t>
            </a:r>
            <a:br>
              <a:rPr lang="en-US" b="1" i="1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b="1" i="1" dirty="0" smtClean="0">
                <a:solidFill>
                  <a:srgbClr val="FF0000"/>
                </a:solidFill>
                <a:latin typeface="Algerian" pitchFamily="82" charset="0"/>
              </a:rPr>
              <a:t>PROF.M.ALAM</a:t>
            </a:r>
            <a:br>
              <a:rPr lang="en-US" b="1" i="1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n-US" b="1" i="1" dirty="0" smtClean="0">
                <a:solidFill>
                  <a:srgbClr val="FF0000"/>
                </a:solidFill>
                <a:latin typeface="Algerian" pitchFamily="82" charset="0"/>
              </a:rPr>
              <a:t>LECTURE SERIES-I3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latin typeface="Algerian" pitchFamily="82" charset="0"/>
              </a:rPr>
              <a:t>important  criteria of a good research</a:t>
            </a:r>
          </a:p>
          <a:p>
            <a:pPr>
              <a:lnSpc>
                <a:spcPct val="150000"/>
              </a:lnSpc>
            </a:pPr>
            <a:r>
              <a:rPr lang="en-US" b="1" i="1" dirty="0" smtClean="0">
                <a:solidFill>
                  <a:srgbClr val="FF0000"/>
                </a:solidFill>
              </a:rPr>
              <a:t>Being systematic :  A good research should be systematic. It means that it is structured  with specified steps to be taken in specified sequence  according to a defined set of rules. Systematic characteristics of research does not rule out creative thinking but it does reject the use of guessing in arriving at conclusions. 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533400" y="274638"/>
          <a:ext cx="8229600" cy="6583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371600"/>
            <a:ext cx="8610600" cy="518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i="1" dirty="0" smtClean="0">
                <a:solidFill>
                  <a:srgbClr val="00B0F0"/>
                </a:solidFill>
              </a:rPr>
              <a:t>Really, logical reasoning makes research more meaningful in context of decision making.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* Good research is empirical: Empirical means that research is related  basically to one or more aspects of a real situation and deals with concrete data  which provides a basis for external validity to research results</a:t>
            </a:r>
            <a:endParaRPr lang="en-GB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2638"/>
            <a:ext cx="8229600" cy="3535362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latin typeface="+mn-lt"/>
              </a:rPr>
              <a:t>It means that there should be a characteristic of replication in a good research. </a:t>
            </a:r>
            <a:endParaRPr lang="en-GB" b="1" i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447800"/>
            <a:ext cx="6705600" cy="198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i="1" dirty="0" smtClean="0">
                <a:latin typeface="Algerian" pitchFamily="82" charset="0"/>
              </a:rPr>
              <a:t>* GOOD RESEARCH IS REPLICABLE</a:t>
            </a:r>
            <a:endParaRPr lang="en-GB" sz="40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i="1" dirty="0" smtClean="0"/>
              <a:t>As  this characteristic allows research results to be verified by replicating the study  and thereby building a proper basis for decisions. </a:t>
            </a:r>
            <a:br>
              <a:rPr lang="en-US" b="1" i="1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8D133F"/>
                </a:solidFill>
              </a:rPr>
              <a:t>Apart from the above mentioned points of a good research ,the </a:t>
            </a:r>
            <a:r>
              <a:rPr lang="en-US" b="1" i="1" dirty="0" err="1" smtClean="0">
                <a:solidFill>
                  <a:srgbClr val="8D133F"/>
                </a:solidFill>
              </a:rPr>
              <a:t>researchers.Must</a:t>
            </a:r>
            <a:r>
              <a:rPr lang="en-US" b="1" i="1" dirty="0" smtClean="0">
                <a:solidFill>
                  <a:srgbClr val="8D133F"/>
                </a:solidFill>
              </a:rPr>
              <a:t> have to pay attention on clear purpose</a:t>
            </a:r>
            <a:endParaRPr lang="en-GB" dirty="0">
              <a:solidFill>
                <a:srgbClr val="8D133F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</TotalTime>
  <Words>228</Words>
  <Application>Microsoft Office PowerPoint</Application>
  <PresentationFormat>On-screen Show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PowerPoint Presentation</vt:lpstr>
      <vt:lpstr>FACULTY  OF SOCIAL SCIENCE M.A-POLITICAL SCIENCE  PPSC(PhD)-601  CRITERIA OF GOOD RESEARCH PROF.M.ALAM LECTURE SERIES-I3</vt:lpstr>
      <vt:lpstr>PowerPoint Presentation</vt:lpstr>
      <vt:lpstr>PowerPoint Presentation</vt:lpstr>
      <vt:lpstr>PowerPoint Presentation</vt:lpstr>
      <vt:lpstr> * Good research is empirical: Empirical means that research is related  basically to one or more aspects of a real situation and deals with concrete data  which provides a basis for external validity to research results</vt:lpstr>
      <vt:lpstr>It means that there should be a characteristic of replication in a good research. </vt:lpstr>
      <vt:lpstr>As  this characteristic allows research results to be verified by replicating the study  and thereby building a proper basis for decisions.  </vt:lpstr>
      <vt:lpstr>Apart from the above mentioned points of a good research ,the researchers.Must have to pay attention on clear purpose</vt:lpstr>
      <vt:lpstr>The procedural design ,complete frankness, adequate data analysis ,confined conclusion as well as greater confidence  in research properly. </vt:lpstr>
      <vt:lpstr>The End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 OF SOCIAL SCIENCE M.A-POLITICAL SCIENCE, PPSC(PhD)-601</dc:title>
  <dc:creator>win-7</dc:creator>
  <cp:lastModifiedBy>User</cp:lastModifiedBy>
  <cp:revision>20</cp:revision>
  <dcterms:created xsi:type="dcterms:W3CDTF">2020-04-22T02:51:41Z</dcterms:created>
  <dcterms:modified xsi:type="dcterms:W3CDTF">2020-05-04T14:57:25Z</dcterms:modified>
</cp:coreProperties>
</file>